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2"/>
  </p:notesMasterIdLst>
  <p:sldIdLst>
    <p:sldId id="256" r:id="rId2"/>
    <p:sldId id="319" r:id="rId3"/>
    <p:sldId id="312" r:id="rId4"/>
    <p:sldId id="313" r:id="rId5"/>
    <p:sldId id="290" r:id="rId6"/>
    <p:sldId id="314" r:id="rId7"/>
    <p:sldId id="315" r:id="rId8"/>
    <p:sldId id="316" r:id="rId9"/>
    <p:sldId id="317" r:id="rId10"/>
    <p:sldId id="318" r:id="rId11"/>
  </p:sldIdLst>
  <p:sldSz cx="9144000" cy="5143500" type="screen16x9"/>
  <p:notesSz cx="6858000" cy="9144000"/>
  <p:embeddedFontLst>
    <p:embeddedFont>
      <p:font typeface="Advent Pro" panose="020B0604020202020204" charset="0"/>
      <p:regular r:id="rId13"/>
      <p:bold r:id="rId14"/>
    </p:embeddedFont>
    <p:embeddedFont>
      <p:font typeface="Advent Pro Medium" panose="020B0604020202020204" charset="0"/>
      <p:regular r:id="rId15"/>
      <p:bold r:id="rId16"/>
    </p:embeddedFont>
    <p:embeddedFont>
      <p:font typeface="Bungee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2D00"/>
    <a:srgbClr val="B89186"/>
    <a:srgbClr val="C19E95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34D935-2534-4EE8-A51F-31C74DF77C05}">
  <a:tblStyle styleId="{5334D935-2534-4EE8-A51F-31C74DF77C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24" autoAdjust="0"/>
  </p:normalViewPr>
  <p:slideViewPr>
    <p:cSldViewPr>
      <p:cViewPr varScale="1">
        <p:scale>
          <a:sx n="90" d="100"/>
          <a:sy n="90" d="100"/>
        </p:scale>
        <p:origin x="840" y="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7f7eb24518_0_24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7f7eb24518_0_24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61" r:id="rId6"/>
    <p:sldLayoutId id="2147483680" r:id="rId7"/>
    <p:sldLayoutId id="2147483681" r:id="rId8"/>
    <p:sldLayoutId id="2147483682" r:id="rId9"/>
    <p:sldLayoutId id="214748368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9.xml"/><Relationship Id="rId1" Type="http://schemas.openxmlformats.org/officeDocument/2006/relationships/slideLayout" Target="../slideLayouts/slideLayout9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Relationship Id="rId6" Type="http://schemas.openxmlformats.org/officeDocument/2006/relationships/slide" Target="slide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>
            <a:hlinkClick r:id="rId4" action="ppaction://hlinksldjump"/>
          </p:cNvPr>
          <p:cNvSpPr/>
          <p:nvPr/>
        </p:nvSpPr>
        <p:spPr>
          <a:xfrm>
            <a:off x="695250" y="2175450"/>
            <a:ext cx="1113600" cy="483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591224" y="646725"/>
            <a:ext cx="8247975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FUNDAMENTAL MECHANISMS IN MACHINE LEARNING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5" name="Google Shape;155;p40">
            <a:hlinkClick r:id="rId4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847050" y="2248650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Start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D4B116-E2D6-4F82-890B-6A89D0784AEE}"/>
              </a:ext>
            </a:extLst>
          </p:cNvPr>
          <p:cNvSpPr txBox="1"/>
          <p:nvPr/>
        </p:nvSpPr>
        <p:spPr>
          <a:xfrm>
            <a:off x="7086600" y="4204387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lt1"/>
                </a:solidFill>
                <a:latin typeface="Advent Pro Medium"/>
                <a:sym typeface="Bungee"/>
              </a:rPr>
              <a:t>Lyernisha S R</a:t>
            </a:r>
          </a:p>
          <a:p>
            <a:r>
              <a:rPr lang="en-US" sz="1600" dirty="0">
                <a:solidFill>
                  <a:schemeClr val="lt1"/>
                </a:solidFill>
                <a:latin typeface="Advent Pro Medium"/>
                <a:sym typeface="Bungee"/>
              </a:rPr>
              <a:t>Lecturer, FICT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438150"/>
            <a:ext cx="5283000" cy="8106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248400" y="4095750"/>
            <a:ext cx="2328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ungee"/>
              <a:buNone/>
              <a:tabLst/>
              <a:defRPr/>
            </a:pP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Bungee"/>
                <a:ea typeface="Bungee"/>
                <a:cs typeface="Bungee"/>
                <a:sym typeface="Bungee"/>
              </a:rPr>
              <a:t>Thank you!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1276350"/>
            <a:ext cx="8305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Advent Pro Medium" charset="0"/>
              </a:rPr>
              <a:t>  ML is to make </a:t>
            </a:r>
            <a:r>
              <a:rPr lang="en-US" sz="1800" b="1" dirty="0">
                <a:solidFill>
                  <a:schemeClr val="bg1"/>
                </a:solidFill>
                <a:latin typeface="Advent Pro Medium" charset="0"/>
              </a:rPr>
              <a:t>machine</a:t>
            </a:r>
            <a:r>
              <a:rPr lang="en-US" sz="1600" b="1" dirty="0">
                <a:solidFill>
                  <a:schemeClr val="bg1"/>
                </a:solidFill>
                <a:latin typeface="Advent Pro Medium" charset="0"/>
              </a:rPr>
              <a:t> learn form the past experience(training) and data</a:t>
            </a:r>
          </a:p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Advent Pro Medium" charset="0"/>
              </a:rPr>
              <a:t>  Helps with the task which programmers can’t describe</a:t>
            </a:r>
          </a:p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Advent Pro Medium" charset="0"/>
              </a:rPr>
              <a:t>  Uses three types of learning mechanism</a:t>
            </a:r>
          </a:p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600" b="1" dirty="0">
                <a:solidFill>
                  <a:schemeClr val="bg1"/>
                </a:solidFill>
                <a:latin typeface="Advent Pro Medium" charset="0"/>
              </a:rPr>
              <a:t>  ML techniques use a train + test system (cross validation) before using findings in real situations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hlinkClick r:id="rId2" action="ppaction://hlinksldjump"/>
          </p:cNvPr>
          <p:cNvSpPr/>
          <p:nvPr/>
        </p:nvSpPr>
        <p:spPr>
          <a:xfrm>
            <a:off x="4953000" y="3409950"/>
            <a:ext cx="2362200" cy="990600"/>
          </a:xfrm>
          <a:prstGeom prst="rect">
            <a:avLst/>
          </a:prstGeom>
          <a:solidFill>
            <a:srgbClr val="B89186">
              <a:alpha val="89020"/>
            </a:srgbClr>
          </a:solidFill>
          <a:ln>
            <a:solidFill>
              <a:srgbClr val="B891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3" action="ppaction://hlinksldjump"/>
          </p:cNvPr>
          <p:cNvSpPr/>
          <p:nvPr/>
        </p:nvSpPr>
        <p:spPr>
          <a:xfrm>
            <a:off x="1828800" y="3409950"/>
            <a:ext cx="2362200" cy="990600"/>
          </a:xfrm>
          <a:prstGeom prst="rect">
            <a:avLst/>
          </a:prstGeom>
          <a:solidFill>
            <a:srgbClr val="B89186">
              <a:alpha val="89020"/>
            </a:srgbClr>
          </a:solidFill>
          <a:ln>
            <a:solidFill>
              <a:srgbClr val="B891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4" action="ppaction://hlinksldjump"/>
          </p:cNvPr>
          <p:cNvSpPr/>
          <p:nvPr/>
        </p:nvSpPr>
        <p:spPr>
          <a:xfrm>
            <a:off x="1828800" y="1962150"/>
            <a:ext cx="2362200" cy="990600"/>
          </a:xfrm>
          <a:prstGeom prst="rect">
            <a:avLst/>
          </a:prstGeom>
          <a:solidFill>
            <a:srgbClr val="B89186">
              <a:alpha val="89020"/>
            </a:srgbClr>
          </a:solidFill>
          <a:ln>
            <a:solidFill>
              <a:srgbClr val="B891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5" action="ppaction://hlinksldjump"/>
          </p:cNvPr>
          <p:cNvSpPr/>
          <p:nvPr/>
        </p:nvSpPr>
        <p:spPr>
          <a:xfrm>
            <a:off x="4953000" y="1962150"/>
            <a:ext cx="2362200" cy="990600"/>
          </a:xfrm>
          <a:prstGeom prst="rect">
            <a:avLst/>
          </a:prstGeom>
          <a:solidFill>
            <a:srgbClr val="B89186">
              <a:alpha val="89020"/>
            </a:srgbClr>
          </a:solidFill>
          <a:ln>
            <a:solidFill>
              <a:srgbClr val="B891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800" y="438150"/>
            <a:ext cx="26003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prstClr val="white"/>
                </a:solidFill>
                <a:latin typeface="Bungee"/>
                <a:ea typeface="Bungee"/>
                <a:cs typeface="Bungee"/>
                <a:sym typeface="Bungee"/>
              </a:rPr>
              <a:t>objectives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029200" y="2266950"/>
            <a:ext cx="2129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HOW IT WORKS?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590800" y="3714750"/>
            <a:ext cx="958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types</a:t>
            </a:r>
            <a:endParaRPr lang="en-US" b="1" dirty="0">
              <a:solidFill>
                <a:schemeClr val="bg1"/>
              </a:solidFill>
              <a:latin typeface="Bunge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181600" y="3714750"/>
            <a:ext cx="19175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application</a:t>
            </a:r>
            <a:endParaRPr lang="en-US" b="1" dirty="0">
              <a:solidFill>
                <a:schemeClr val="bg1"/>
              </a:solidFill>
              <a:latin typeface="Bunge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09800" y="2266950"/>
            <a:ext cx="1771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WHAT</a:t>
            </a:r>
            <a:r>
              <a:rPr lang="en-US" sz="1800" dirty="0">
                <a:solidFill>
                  <a:schemeClr val="bg1"/>
                </a:solidFill>
                <a:latin typeface="Bungee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IS</a:t>
            </a:r>
            <a:r>
              <a:rPr lang="en-US" sz="1800" dirty="0">
                <a:solidFill>
                  <a:schemeClr val="bg1"/>
                </a:solidFill>
                <a:latin typeface="Bungee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Bungee" charset="0"/>
              </a:rPr>
              <a:t>ML</a:t>
            </a:r>
            <a:r>
              <a:rPr lang="en-US" sz="1800" dirty="0">
                <a:solidFill>
                  <a:schemeClr val="bg1"/>
                </a:solidFill>
                <a:latin typeface="Bungee" charset="0"/>
              </a:rPr>
              <a:t>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/>
          <p:cNvSpPr>
            <a:spLocks noGrp="1"/>
          </p:cNvSpPr>
          <p:nvPr>
            <p:ph type="body" idx="4294967295"/>
          </p:nvPr>
        </p:nvSpPr>
        <p:spPr>
          <a:xfrm>
            <a:off x="1905000" y="2266950"/>
            <a:ext cx="1066800" cy="547688"/>
          </a:xfrm>
        </p:spPr>
        <p:txBody>
          <a:bodyPr/>
          <a:lstStyle/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Machine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idx="4294967295"/>
          </p:nvPr>
        </p:nvSpPr>
        <p:spPr>
          <a:xfrm>
            <a:off x="457200" y="2038350"/>
            <a:ext cx="923925" cy="457200"/>
          </a:xfrm>
        </p:spPr>
        <p:txBody>
          <a:bodyPr/>
          <a:lstStyle/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22" name="Title 21"/>
          <p:cNvSpPr>
            <a:spLocks noGrp="1"/>
          </p:cNvSpPr>
          <p:nvPr>
            <p:ph type="title" idx="4294967295"/>
          </p:nvPr>
        </p:nvSpPr>
        <p:spPr>
          <a:xfrm>
            <a:off x="304800" y="1581150"/>
            <a:ext cx="3276600" cy="381000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Traditional programming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" y="2571750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Program</a:t>
            </a:r>
          </a:p>
        </p:txBody>
      </p:sp>
      <p:grpSp>
        <p:nvGrpSpPr>
          <p:cNvPr id="26" name="Google Shape;797;p74"/>
          <p:cNvGrpSpPr/>
          <p:nvPr/>
        </p:nvGrpSpPr>
        <p:grpSpPr>
          <a:xfrm>
            <a:off x="1676400" y="2038350"/>
            <a:ext cx="1524000" cy="1188187"/>
            <a:chOff x="238125" y="1973721"/>
            <a:chExt cx="2558775" cy="1951871"/>
          </a:xfrm>
        </p:grpSpPr>
        <p:sp>
          <p:nvSpPr>
            <p:cNvPr id="27" name="Google Shape;798;p74"/>
            <p:cNvSpPr/>
            <p:nvPr/>
          </p:nvSpPr>
          <p:spPr>
            <a:xfrm>
              <a:off x="325549" y="2055048"/>
              <a:ext cx="2386075" cy="1460010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99;p74"/>
            <p:cNvSpPr/>
            <p:nvPr/>
          </p:nvSpPr>
          <p:spPr>
            <a:xfrm>
              <a:off x="1075325" y="3589783"/>
              <a:ext cx="884074" cy="335809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0;p74"/>
            <p:cNvSpPr/>
            <p:nvPr/>
          </p:nvSpPr>
          <p:spPr>
            <a:xfrm>
              <a:off x="238125" y="1973721"/>
              <a:ext cx="2558775" cy="1623638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1;p74"/>
            <p:cNvSpPr/>
            <p:nvPr/>
          </p:nvSpPr>
          <p:spPr>
            <a:xfrm>
              <a:off x="255425" y="1991246"/>
              <a:ext cx="2524174" cy="1588536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2;p74"/>
            <p:cNvSpPr/>
            <p:nvPr/>
          </p:nvSpPr>
          <p:spPr>
            <a:xfrm>
              <a:off x="1091150" y="388816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3;p74"/>
            <p:cNvSpPr/>
            <p:nvPr/>
          </p:nvSpPr>
          <p:spPr>
            <a:xfrm>
              <a:off x="1091125" y="3881601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3657600" y="2266950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Results</a:t>
            </a:r>
          </a:p>
        </p:txBody>
      </p:sp>
      <p:grpSp>
        <p:nvGrpSpPr>
          <p:cNvPr id="34" name="Google Shape;797;p74"/>
          <p:cNvGrpSpPr/>
          <p:nvPr/>
        </p:nvGrpSpPr>
        <p:grpSpPr>
          <a:xfrm>
            <a:off x="6019800" y="2038350"/>
            <a:ext cx="1524000" cy="1188187"/>
            <a:chOff x="238125" y="1973721"/>
            <a:chExt cx="2558775" cy="1951871"/>
          </a:xfrm>
        </p:grpSpPr>
        <p:sp>
          <p:nvSpPr>
            <p:cNvPr id="35" name="Google Shape;798;p74"/>
            <p:cNvSpPr/>
            <p:nvPr/>
          </p:nvSpPr>
          <p:spPr>
            <a:xfrm>
              <a:off x="325549" y="2055048"/>
              <a:ext cx="2386075" cy="1460010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99;p74"/>
            <p:cNvSpPr/>
            <p:nvPr/>
          </p:nvSpPr>
          <p:spPr>
            <a:xfrm>
              <a:off x="1075325" y="3589783"/>
              <a:ext cx="884074" cy="335809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0;p74"/>
            <p:cNvSpPr/>
            <p:nvPr/>
          </p:nvSpPr>
          <p:spPr>
            <a:xfrm>
              <a:off x="238125" y="1973721"/>
              <a:ext cx="2558775" cy="1623638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1;p74"/>
            <p:cNvSpPr/>
            <p:nvPr/>
          </p:nvSpPr>
          <p:spPr>
            <a:xfrm>
              <a:off x="255425" y="1991246"/>
              <a:ext cx="2524174" cy="1588536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2;p74"/>
            <p:cNvSpPr/>
            <p:nvPr/>
          </p:nvSpPr>
          <p:spPr>
            <a:xfrm>
              <a:off x="1091150" y="388816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03;p74"/>
            <p:cNvSpPr/>
            <p:nvPr/>
          </p:nvSpPr>
          <p:spPr>
            <a:xfrm>
              <a:off x="1091125" y="3881601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876800" y="2114550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0200">
              <a:buClr>
                <a:srgbClr val="FFFFFF"/>
              </a:buClr>
              <a:buSzPts val="1600"/>
            </a:pPr>
            <a:r>
              <a:rPr lang="en-US" sz="1600" dirty="0">
                <a:solidFill>
                  <a:srgbClr val="FFFFFF"/>
                </a:solidFill>
                <a:latin typeface="Advent Pro"/>
                <a:sym typeface="Advent Pro"/>
              </a:rPr>
              <a:t>Data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876800" y="2571750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Results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324600" y="2343150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  <a:latin typeface="Advent Pro"/>
                <a:sym typeface="Advent Pro"/>
              </a:rPr>
              <a:t>Machine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876800" y="1657350"/>
            <a:ext cx="365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lt1"/>
              </a:buClr>
              <a:buSzPts val="2400"/>
            </a:pPr>
            <a:r>
              <a:rPr lang="en-US" dirty="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MACHINE LEARNING</a:t>
            </a:r>
          </a:p>
        </p:txBody>
      </p:sp>
      <p:sp>
        <p:nvSpPr>
          <p:cNvPr id="46" name="Right Arrow 45"/>
          <p:cNvSpPr/>
          <p:nvPr/>
        </p:nvSpPr>
        <p:spPr>
          <a:xfrm>
            <a:off x="1219200" y="22669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46"/>
          <p:cNvSpPr/>
          <p:nvPr/>
        </p:nvSpPr>
        <p:spPr>
          <a:xfrm>
            <a:off x="1219200" y="27241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Arrow 47"/>
          <p:cNvSpPr/>
          <p:nvPr/>
        </p:nvSpPr>
        <p:spPr>
          <a:xfrm>
            <a:off x="3276600" y="24193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/>
          <p:cNvSpPr/>
          <p:nvPr/>
        </p:nvSpPr>
        <p:spPr>
          <a:xfrm>
            <a:off x="5562600" y="22669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/>
          <p:cNvSpPr/>
          <p:nvPr/>
        </p:nvSpPr>
        <p:spPr>
          <a:xfrm>
            <a:off x="5562600" y="27241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>
            <a:off x="7620000" y="2419350"/>
            <a:ext cx="381000" cy="45720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55" name="Google Shape;805;p74">
              <a:hlinkClick r:id="rId2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6" name="Google Shape;806;p74">
              <a:hlinkClick r:id="rId2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304800" y="3562350"/>
            <a:ext cx="55626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Advent Pro Medium" charset="0"/>
              </a:rPr>
              <a:t>  </a:t>
            </a:r>
            <a:r>
              <a:rPr lang="en-US" sz="1800" b="1" dirty="0">
                <a:solidFill>
                  <a:schemeClr val="bg1"/>
                </a:solidFill>
                <a:latin typeface="Advent Pro Medium" charset="0"/>
              </a:rPr>
              <a:t>Machine learns from past experience and data</a:t>
            </a:r>
          </a:p>
          <a:p>
            <a:pPr lvl="2"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b="1" dirty="0">
                <a:solidFill>
                  <a:schemeClr val="bg1"/>
                </a:solidFill>
                <a:latin typeface="Advent Pro Medium" charset="0"/>
              </a:rPr>
              <a:t>  Task that can be defined only by example</a:t>
            </a:r>
          </a:p>
          <a:p>
            <a:pPr lvl="2"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b="1" dirty="0">
                <a:solidFill>
                  <a:schemeClr val="bg1"/>
                </a:solidFill>
                <a:latin typeface="Advent Pro Medium" charset="0"/>
              </a:rPr>
              <a:t>  No need for constant redesign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001000" y="2266950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Program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514350"/>
            <a:ext cx="2971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What is ML?</a:t>
            </a:r>
            <a:endParaRPr lang="en-US" sz="2000" dirty="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1" grpId="0"/>
      <p:bldP spid="43" grpId="0"/>
      <p:bldP spid="44" grpId="0"/>
      <p:bldP spid="45" grpId="0"/>
      <p:bldP spid="49" grpId="0" animBg="1"/>
      <p:bldP spid="50" grpId="0" animBg="1"/>
      <p:bldP spid="51" grpId="0" animBg="1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4294967295"/>
          </p:nvPr>
        </p:nvSpPr>
        <p:spPr>
          <a:xfrm>
            <a:off x="716280" y="1809750"/>
            <a:ext cx="1371600" cy="639763"/>
          </a:xfrm>
          <a:ln w="28575">
            <a:solidFill>
              <a:schemeClr val="bg1"/>
            </a:solidFill>
          </a:ln>
        </p:spPr>
        <p:txBody>
          <a:bodyPr anchor="ctr"/>
          <a:lstStyle/>
          <a:p>
            <a:pPr algn="ctr">
              <a:buNone/>
            </a:pPr>
            <a:r>
              <a:rPr lang="en-US" dirty="0">
                <a:solidFill>
                  <a:schemeClr val="bg1"/>
                </a:solidFill>
              </a:rPr>
              <a:t>Training</a:t>
            </a:r>
          </a:p>
          <a:p>
            <a:pPr algn="ctr">
              <a:buNone/>
            </a:pPr>
            <a:r>
              <a:rPr lang="en-US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152400" y="514350"/>
            <a:ext cx="5105400" cy="52705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WORKING PRINCIPLE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5600" y="1733550"/>
            <a:ext cx="1752600" cy="6400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30200" algn="ctr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Machine learning</a:t>
            </a:r>
          </a:p>
          <a:p>
            <a:pPr marL="457200" indent="-330200" algn="ctr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algorithm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94960" y="1733550"/>
            <a:ext cx="1143000" cy="6400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30200" algn="ctr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84720" y="1733550"/>
            <a:ext cx="1143000" cy="6400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457200" indent="-330200" algn="ctr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Predicted</a:t>
            </a:r>
          </a:p>
          <a:p>
            <a:pPr marL="457200" indent="-330200" algn="ctr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Result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64480" y="2876550"/>
            <a:ext cx="1219200" cy="58477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30200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New data</a:t>
            </a:r>
          </a:p>
        </p:txBody>
      </p:sp>
      <p:pic>
        <p:nvPicPr>
          <p:cNvPr id="16" name="Picture 15" descr="29-296792_png-file-mart-library-transparent-background-boy-clip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0" y="2343150"/>
            <a:ext cx="1205209" cy="1447800"/>
          </a:xfrm>
          <a:prstGeom prst="rect">
            <a:avLst/>
          </a:prstGeom>
        </p:spPr>
      </p:pic>
      <p:pic>
        <p:nvPicPr>
          <p:cNvPr id="17" name="Picture 16" descr="unnamed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181350"/>
            <a:ext cx="583406" cy="746760"/>
          </a:xfrm>
          <a:prstGeom prst="rect">
            <a:avLst/>
          </a:prstGeom>
        </p:spPr>
      </p:pic>
      <p:pic>
        <p:nvPicPr>
          <p:cNvPr id="19" name="Picture 18" descr="unnam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495550"/>
            <a:ext cx="609600" cy="1458483"/>
          </a:xfrm>
          <a:prstGeom prst="rect">
            <a:avLst/>
          </a:prstGeom>
        </p:spPr>
      </p:pic>
      <p:sp>
        <p:nvSpPr>
          <p:cNvPr id="25" name="Right Arrow 24"/>
          <p:cNvSpPr/>
          <p:nvPr/>
        </p:nvSpPr>
        <p:spPr>
          <a:xfrm flipV="1">
            <a:off x="2240280" y="2038350"/>
            <a:ext cx="548640" cy="45719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flipV="1">
            <a:off x="4754880" y="2038350"/>
            <a:ext cx="548640" cy="45719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flipV="1">
            <a:off x="6659880" y="2038350"/>
            <a:ext cx="548640" cy="45719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16200000">
            <a:off x="5806441" y="2586990"/>
            <a:ext cx="228600" cy="45719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57200" y="4400550"/>
            <a:ext cx="845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MORE DATA &gt; BETTER MODEL &gt; HIGHER ACCURACY</a:t>
            </a:r>
          </a:p>
        </p:txBody>
      </p:sp>
      <p:grpSp>
        <p:nvGrpSpPr>
          <p:cNvPr id="31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2" name="Google Shape;805;p74">
              <a:hlinkClick r:id="rId5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" name="Google Shape;806;p74">
              <a:hlinkClick r:id="rId5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ubtitle 28"/>
          <p:cNvSpPr>
            <a:spLocks noGrp="1"/>
          </p:cNvSpPr>
          <p:nvPr>
            <p:ph type="subTitle" idx="4294967295"/>
          </p:nvPr>
        </p:nvSpPr>
        <p:spPr>
          <a:xfrm>
            <a:off x="533400" y="1809750"/>
            <a:ext cx="4572000" cy="1981200"/>
          </a:xfrm>
        </p:spPr>
        <p:txBody>
          <a:bodyPr/>
          <a:lstStyle/>
          <a:p>
            <a:pPr>
              <a:lnSpc>
                <a:spcPct val="200000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vent Pro" charset="0"/>
              </a:rPr>
              <a:t>Supervised Learning</a:t>
            </a:r>
          </a:p>
          <a:p>
            <a:pPr lvl="0">
              <a:lnSpc>
                <a:spcPct val="200000"/>
              </a:lnSpc>
              <a:buClr>
                <a:schemeClr val="bg1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vent Pro" charset="0"/>
                <a:ea typeface="Bungee"/>
                <a:cs typeface="Bungee"/>
                <a:sym typeface="Bungee"/>
              </a:rPr>
              <a:t>Unsupervised Learning</a:t>
            </a:r>
          </a:p>
          <a:p>
            <a:pPr>
              <a:lnSpc>
                <a:spcPct val="200000"/>
              </a:lnSpc>
              <a:buClr>
                <a:schemeClr val="bg1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vent Pro" charset="0"/>
                <a:sym typeface="Bungee"/>
              </a:rPr>
              <a:t>Reinforcement Learning</a:t>
            </a:r>
            <a:endParaRPr lang="en-US" b="1" dirty="0">
              <a:solidFill>
                <a:schemeClr val="bg1"/>
              </a:solidFill>
              <a:latin typeface="Advent Pro" charset="0"/>
            </a:endParaRPr>
          </a:p>
        </p:txBody>
      </p:sp>
      <p:sp>
        <p:nvSpPr>
          <p:cNvPr id="790" name="Google Shape;790;p74"/>
          <p:cNvSpPr txBox="1">
            <a:spLocks noGrp="1"/>
          </p:cNvSpPr>
          <p:nvPr>
            <p:ph type="title" idx="4294967295"/>
          </p:nvPr>
        </p:nvSpPr>
        <p:spPr>
          <a:xfrm>
            <a:off x="0" y="666750"/>
            <a:ext cx="6553200" cy="8112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</a:rPr>
              <a:t>T</a:t>
            </a:r>
            <a:r>
              <a:rPr lang="en" sz="2800" dirty="0">
                <a:solidFill>
                  <a:schemeClr val="bg1"/>
                </a:solidFill>
              </a:rPr>
              <a:t>ypes of machine learning</a:t>
            </a:r>
            <a:endParaRPr sz="2800">
              <a:solidFill>
                <a:schemeClr val="bg1"/>
              </a:solidFill>
            </a:endParaRPr>
          </a:p>
        </p:txBody>
      </p:sp>
      <p:grpSp>
        <p:nvGrpSpPr>
          <p:cNvPr id="804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805" name="Google Shape;805;p74">
              <a:hlinkClick r:id="rId3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06" name="Google Shape;806;p74">
              <a:hlinkClick r:id="rId3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514350"/>
            <a:ext cx="5283200" cy="81121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Supervised learning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2400" y="1581150"/>
            <a:ext cx="365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Advent Pro Medium" charset="0"/>
              </a:rPr>
              <a:t>   Requires input-output pairs</a:t>
            </a:r>
          </a:p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Advent Pro Medium" charset="0"/>
              </a:rPr>
              <a:t>   Uses labeled data for identification</a:t>
            </a:r>
          </a:p>
          <a:p>
            <a:pPr>
              <a:lnSpc>
                <a:spcPct val="20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Advent Pro Medium" charset="0"/>
              </a:rPr>
              <a:t>   Classification and regression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0" y="3562350"/>
            <a:ext cx="1600200" cy="60016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i="1" dirty="0">
                <a:solidFill>
                  <a:schemeClr val="bg1"/>
                </a:solidFill>
                <a:latin typeface="Advent Pro Medium" charset="0"/>
              </a:rPr>
              <a:t>Feature - color and shape</a:t>
            </a:r>
          </a:p>
          <a:p>
            <a:pPr>
              <a:lnSpc>
                <a:spcPct val="150000"/>
              </a:lnSpc>
            </a:pPr>
            <a:r>
              <a:rPr lang="en-US" sz="1100" i="1" dirty="0">
                <a:solidFill>
                  <a:schemeClr val="bg1"/>
                </a:solidFill>
                <a:latin typeface="Advent Pro Medium" charset="0"/>
              </a:rPr>
              <a:t>Label – Apple, Mango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48200" y="1581150"/>
            <a:ext cx="76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dvent Pro Medium" charset="0"/>
              </a:rPr>
              <a:t>Feature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dvent Pro Medium" charset="0"/>
              </a:rPr>
              <a:t>+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Advent Pro Medium" charset="0"/>
              </a:rPr>
              <a:t>Label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867400" y="1809750"/>
            <a:ext cx="990600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dvent Pro Medium" charset="0"/>
              </a:rPr>
              <a:t>Algorithm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39000" y="1809750"/>
            <a:ext cx="609600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vent Pro Medium" charset="0"/>
              </a:rPr>
              <a:t>Model</a:t>
            </a:r>
          </a:p>
        </p:txBody>
      </p:sp>
      <p:pic>
        <p:nvPicPr>
          <p:cNvPr id="18" name="Picture 17" descr="appl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0" y="2495550"/>
            <a:ext cx="345279" cy="365760"/>
          </a:xfrm>
          <a:prstGeom prst="rect">
            <a:avLst/>
          </a:prstGeom>
        </p:spPr>
      </p:pic>
      <p:sp>
        <p:nvSpPr>
          <p:cNvPr id="21" name="Down Arrow 20"/>
          <p:cNvSpPr/>
          <p:nvPr/>
        </p:nvSpPr>
        <p:spPr>
          <a:xfrm flipV="1">
            <a:off x="7543800" y="21907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 rot="5400000" flipV="1">
            <a:off x="5600700" y="17716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 rot="16200000">
            <a:off x="7048500" y="17716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/>
          <p:cNvSpPr/>
          <p:nvPr/>
        </p:nvSpPr>
        <p:spPr>
          <a:xfrm rot="16200000">
            <a:off x="8039100" y="18478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153400" y="180975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F0"/>
                </a:solidFill>
                <a:latin typeface="Advent Pro Medium" charset="0"/>
              </a:rPr>
              <a:t>Apple</a:t>
            </a:r>
            <a:endParaRPr lang="en-US" b="1" dirty="0">
              <a:solidFill>
                <a:srgbClr val="00B0F0"/>
              </a:solidFill>
              <a:latin typeface="Advent Pro Medium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rot="16200000" flipV="1">
            <a:off x="3848894" y="3828256"/>
            <a:ext cx="16002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648200" y="4629150"/>
            <a:ext cx="19812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876800" y="3333750"/>
            <a:ext cx="1447800" cy="10668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4019550"/>
            <a:ext cx="91440" cy="91440"/>
          </a:xfrm>
          <a:prstGeom prst="rect">
            <a:avLst/>
          </a:prstGeom>
        </p:spPr>
      </p:pic>
      <p:pic>
        <p:nvPicPr>
          <p:cNvPr id="31" name="Picture 30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171950"/>
            <a:ext cx="91440" cy="91440"/>
          </a:xfrm>
          <a:prstGeom prst="rect">
            <a:avLst/>
          </a:prstGeom>
        </p:spPr>
      </p:pic>
      <p:pic>
        <p:nvPicPr>
          <p:cNvPr id="32" name="Picture 31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19550"/>
            <a:ext cx="91440" cy="91440"/>
          </a:xfrm>
          <a:prstGeom prst="rect">
            <a:avLst/>
          </a:prstGeom>
        </p:spPr>
      </p:pic>
      <p:pic>
        <p:nvPicPr>
          <p:cNvPr id="33" name="Picture 32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4324350"/>
            <a:ext cx="91440" cy="91440"/>
          </a:xfrm>
          <a:prstGeom prst="rect">
            <a:avLst/>
          </a:prstGeom>
        </p:spPr>
      </p:pic>
      <p:pic>
        <p:nvPicPr>
          <p:cNvPr id="34" name="Picture 33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4248150"/>
            <a:ext cx="91440" cy="91440"/>
          </a:xfrm>
          <a:prstGeom prst="rect">
            <a:avLst/>
          </a:prstGeom>
        </p:spPr>
      </p:pic>
      <p:pic>
        <p:nvPicPr>
          <p:cNvPr id="35" name="Picture 34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4324350"/>
            <a:ext cx="91440" cy="91440"/>
          </a:xfrm>
          <a:prstGeom prst="rect">
            <a:avLst/>
          </a:prstGeom>
        </p:spPr>
      </p:pic>
      <p:pic>
        <p:nvPicPr>
          <p:cNvPr id="36" name="Picture 35" descr="app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4171950"/>
            <a:ext cx="91440" cy="91440"/>
          </a:xfrm>
          <a:prstGeom prst="rect">
            <a:avLst/>
          </a:prstGeom>
        </p:spPr>
      </p:pic>
      <p:pic>
        <p:nvPicPr>
          <p:cNvPr id="37" name="Picture 36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003945" y="3414296"/>
            <a:ext cx="141946" cy="91440"/>
          </a:xfrm>
          <a:prstGeom prst="rect">
            <a:avLst/>
          </a:prstGeom>
        </p:spPr>
      </p:pic>
      <p:pic>
        <p:nvPicPr>
          <p:cNvPr id="38" name="Picture 37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156345" y="3566696"/>
            <a:ext cx="141946" cy="91440"/>
          </a:xfrm>
          <a:prstGeom prst="rect">
            <a:avLst/>
          </a:prstGeom>
        </p:spPr>
      </p:pic>
      <p:pic>
        <p:nvPicPr>
          <p:cNvPr id="39" name="Picture 38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308745" y="3719096"/>
            <a:ext cx="141946" cy="91440"/>
          </a:xfrm>
          <a:prstGeom prst="rect">
            <a:avLst/>
          </a:prstGeom>
        </p:spPr>
      </p:pic>
      <p:pic>
        <p:nvPicPr>
          <p:cNvPr id="40" name="Picture 39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080147" y="3816203"/>
            <a:ext cx="141946" cy="91440"/>
          </a:xfrm>
          <a:prstGeom prst="rect">
            <a:avLst/>
          </a:prstGeom>
        </p:spPr>
      </p:pic>
      <p:pic>
        <p:nvPicPr>
          <p:cNvPr id="41" name="Picture 40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232547" y="3282803"/>
            <a:ext cx="141946" cy="91440"/>
          </a:xfrm>
          <a:prstGeom prst="rect">
            <a:avLst/>
          </a:prstGeom>
        </p:spPr>
      </p:pic>
      <p:pic>
        <p:nvPicPr>
          <p:cNvPr id="42" name="Picture 41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003947" y="3663803"/>
            <a:ext cx="141946" cy="91440"/>
          </a:xfrm>
          <a:prstGeom prst="rect">
            <a:avLst/>
          </a:prstGeom>
        </p:spPr>
      </p:pic>
      <p:pic>
        <p:nvPicPr>
          <p:cNvPr id="43" name="Picture 42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5384947" y="3435203"/>
            <a:ext cx="141946" cy="9144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4267200" y="3486150"/>
            <a:ext cx="400110" cy="6756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dvent Pro Medium" charset="0"/>
              </a:rPr>
              <a:t>color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029200" y="4629150"/>
            <a:ext cx="129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dvent Pro Medium" charset="0"/>
              </a:rPr>
              <a:t>shape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7" grpId="0" animBg="1"/>
      <p:bldP spid="21" grpId="0" animBg="1"/>
      <p:bldP spid="22" grpId="0" animBg="1"/>
      <p:bldP spid="23" grpId="0" animBg="1"/>
      <p:bldP spid="24" grpId="0" animBg="1"/>
      <p:bldP spid="25" grpId="0"/>
      <p:bldP spid="44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5410200" y="4095750"/>
            <a:ext cx="762000" cy="762000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267200" y="3486150"/>
            <a:ext cx="838200" cy="838200"/>
          </a:xfrm>
          <a:prstGeom prst="ellipse">
            <a:avLst/>
          </a:prstGeom>
          <a:solidFill>
            <a:srgbClr val="00CCFF"/>
          </a:solidFill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304800" y="2114550"/>
            <a:ext cx="2971800" cy="1006475"/>
          </a:xfrm>
        </p:spPr>
        <p:txBody>
          <a:bodyPr wrap="none" anchor="ctr"/>
          <a:lstStyle/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Requires only input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Self Learning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Clustering and association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666750"/>
            <a:ext cx="5283200" cy="81121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Unsupervised learning</a:t>
            </a:r>
          </a:p>
        </p:txBody>
      </p:sp>
      <p:pic>
        <p:nvPicPr>
          <p:cNvPr id="5" name="Picture 4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733550"/>
            <a:ext cx="256373" cy="2743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57800" y="2038350"/>
            <a:ext cx="990600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vent Pro Medium" charset="0"/>
              </a:rPr>
              <a:t>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29400" y="2038350"/>
            <a:ext cx="609600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vent Pro Medium" charset="0"/>
              </a:rPr>
              <a:t>Model</a:t>
            </a:r>
          </a:p>
        </p:txBody>
      </p:sp>
      <p:pic>
        <p:nvPicPr>
          <p:cNvPr id="9" name="Picture 8" descr="apple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2724150"/>
            <a:ext cx="345279" cy="365760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>
          <a:xfrm flipV="1">
            <a:off x="6934200" y="24193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 rot="5400000" flipV="1">
            <a:off x="4991100" y="20002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 rot="16200000">
            <a:off x="6438900" y="20002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 rot="16200000">
            <a:off x="7429500" y="20764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419350"/>
            <a:ext cx="256373" cy="274320"/>
          </a:xfrm>
          <a:prstGeom prst="rect">
            <a:avLst/>
          </a:prstGeom>
        </p:spPr>
      </p:pic>
      <p:pic>
        <p:nvPicPr>
          <p:cNvPr id="19" name="Picture 18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733550"/>
            <a:ext cx="256373" cy="274320"/>
          </a:xfrm>
          <a:prstGeom prst="rect">
            <a:avLst/>
          </a:prstGeom>
        </p:spPr>
      </p:pic>
      <p:pic>
        <p:nvPicPr>
          <p:cNvPr id="20" name="Picture 19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 flipV="1">
            <a:off x="4236462" y="2069088"/>
            <a:ext cx="396757" cy="182880"/>
          </a:xfrm>
          <a:prstGeom prst="rect">
            <a:avLst/>
          </a:prstGeom>
        </p:spPr>
      </p:pic>
      <p:pic>
        <p:nvPicPr>
          <p:cNvPr id="21" name="Picture 20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 flipV="1">
            <a:off x="4236462" y="2373888"/>
            <a:ext cx="396757" cy="182880"/>
          </a:xfrm>
          <a:prstGeom prst="rect">
            <a:avLst/>
          </a:prstGeom>
        </p:spPr>
      </p:pic>
      <p:pic>
        <p:nvPicPr>
          <p:cNvPr id="22" name="Picture 21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 flipV="1">
            <a:off x="4007862" y="2145288"/>
            <a:ext cx="396757" cy="182880"/>
          </a:xfrm>
          <a:prstGeom prst="rect">
            <a:avLst/>
          </a:prstGeom>
        </p:spPr>
      </p:pic>
      <p:pic>
        <p:nvPicPr>
          <p:cNvPr id="23" name="Picture 22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H="1" flipV="1">
            <a:off x="4465062" y="2069088"/>
            <a:ext cx="396757" cy="18288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620000" y="1962150"/>
            <a:ext cx="914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Advent Pro Medium" charset="0"/>
              </a:rPr>
              <a:t>Apple</a:t>
            </a:r>
            <a:endParaRPr lang="en-US" b="1" dirty="0">
              <a:solidFill>
                <a:srgbClr val="00B0F0"/>
              </a:solidFill>
              <a:latin typeface="Advent Pro Medium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rot="16200000" flipV="1">
            <a:off x="3163094" y="3980656"/>
            <a:ext cx="19050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114800" y="4933950"/>
            <a:ext cx="23622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171950"/>
            <a:ext cx="274320" cy="274320"/>
          </a:xfrm>
          <a:prstGeom prst="rect">
            <a:avLst/>
          </a:prstGeom>
        </p:spPr>
      </p:pic>
      <p:pic>
        <p:nvPicPr>
          <p:cNvPr id="31" name="Picture 30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4476750"/>
            <a:ext cx="274320" cy="274320"/>
          </a:xfrm>
          <a:prstGeom prst="rect">
            <a:avLst/>
          </a:prstGeom>
        </p:spPr>
      </p:pic>
      <p:pic>
        <p:nvPicPr>
          <p:cNvPr id="32" name="Picture 31" descr="app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400550"/>
            <a:ext cx="274320" cy="274320"/>
          </a:xfrm>
          <a:prstGeom prst="rect">
            <a:avLst/>
          </a:prstGeom>
        </p:spPr>
      </p:pic>
      <p:pic>
        <p:nvPicPr>
          <p:cNvPr id="35" name="Picture 34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4280268" y="3706910"/>
            <a:ext cx="354865" cy="228600"/>
          </a:xfrm>
          <a:prstGeom prst="rect">
            <a:avLst/>
          </a:prstGeom>
        </p:spPr>
      </p:pic>
      <p:pic>
        <p:nvPicPr>
          <p:cNvPr id="36" name="Picture 35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4737467" y="3930282"/>
            <a:ext cx="354865" cy="228600"/>
          </a:xfrm>
          <a:prstGeom prst="rect">
            <a:avLst/>
          </a:prstGeom>
        </p:spPr>
      </p:pic>
      <p:pic>
        <p:nvPicPr>
          <p:cNvPr id="38" name="Picture 37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4585067" y="3625482"/>
            <a:ext cx="354865" cy="228600"/>
          </a:xfrm>
          <a:prstGeom prst="rect">
            <a:avLst/>
          </a:prstGeom>
        </p:spPr>
      </p:pic>
      <p:pic>
        <p:nvPicPr>
          <p:cNvPr id="40" name="Picture 39" descr="man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 flipV="1">
            <a:off x="4432667" y="4006482"/>
            <a:ext cx="354865" cy="22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2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228600" y="1657350"/>
            <a:ext cx="4038600" cy="1152525"/>
          </a:xfrm>
        </p:spPr>
        <p:txBody>
          <a:bodyPr wrap="none">
            <a:no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Teach a machine when it makes mistake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Rewards and errors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TRIAL and WIN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152400" y="514350"/>
            <a:ext cx="6248400" cy="81121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Reinforcement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9400" y="2343150"/>
            <a:ext cx="609600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vent Pro Medium" charset="0"/>
              </a:rPr>
              <a:t>Model</a:t>
            </a:r>
          </a:p>
        </p:txBody>
      </p:sp>
      <p:sp>
        <p:nvSpPr>
          <p:cNvPr id="11" name="Down Arrow 10"/>
          <p:cNvSpPr/>
          <p:nvPr/>
        </p:nvSpPr>
        <p:spPr>
          <a:xfrm rot="16200000">
            <a:off x="6438900" y="23050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 rot="16200000">
            <a:off x="7429500" y="2381250"/>
            <a:ext cx="45720" cy="274320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620000" y="2343150"/>
            <a:ext cx="990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F0"/>
                </a:solidFill>
                <a:latin typeface="Advent Pro Medium" charset="0"/>
              </a:rPr>
              <a:t>Mango</a:t>
            </a:r>
          </a:p>
        </p:txBody>
      </p:sp>
      <p:sp>
        <p:nvSpPr>
          <p:cNvPr id="21" name="U-Turn Arrow 20"/>
          <p:cNvSpPr/>
          <p:nvPr/>
        </p:nvSpPr>
        <p:spPr>
          <a:xfrm flipH="1">
            <a:off x="6858000" y="2038350"/>
            <a:ext cx="1066800" cy="304800"/>
          </a:xfrm>
          <a:prstGeom prst="uturnArrow">
            <a:avLst>
              <a:gd name="adj1" fmla="val 5358"/>
              <a:gd name="adj2" fmla="val 8333"/>
              <a:gd name="adj3" fmla="val 37583"/>
              <a:gd name="adj4" fmla="val 50893"/>
              <a:gd name="adj5" fmla="val 92857"/>
            </a:avLst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10400" y="1657350"/>
            <a:ext cx="9906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dvent Pro Medium" charset="0"/>
              </a:rPr>
              <a:t>Feedback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rot="16200000" flipV="1">
            <a:off x="3886994" y="3790156"/>
            <a:ext cx="15240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648200" y="4552950"/>
            <a:ext cx="2057400" cy="1588"/>
          </a:xfrm>
          <a:prstGeom prst="straightConnector1">
            <a:avLst/>
          </a:prstGeom>
          <a:ln w="28575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876800" y="3409950"/>
            <a:ext cx="1219200" cy="91440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114800" y="3257550"/>
            <a:ext cx="400110" cy="9042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dvent Pro Medium" charset="0"/>
              </a:rPr>
              <a:t>Response</a:t>
            </a:r>
          </a:p>
        </p:txBody>
      </p:sp>
      <p:sp>
        <p:nvSpPr>
          <p:cNvPr id="51" name="TextBox 50"/>
          <p:cNvSpPr txBox="1"/>
          <p:nvPr/>
        </p:nvSpPr>
        <p:spPr>
          <a:xfrm rot="5400000">
            <a:off x="5715000" y="4400550"/>
            <a:ext cx="400110" cy="67562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dvent Pro Medium" charset="0"/>
              </a:rPr>
              <a:t>Time</a:t>
            </a:r>
          </a:p>
        </p:txBody>
      </p:sp>
      <p:grpSp>
        <p:nvGrpSpPr>
          <p:cNvPr id="24" name="Google Shape;9402;p88"/>
          <p:cNvGrpSpPr/>
          <p:nvPr/>
        </p:nvGrpSpPr>
        <p:grpSpPr>
          <a:xfrm>
            <a:off x="8458200" y="2419350"/>
            <a:ext cx="317645" cy="318757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25" name="Google Shape;9403;p8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solidFill>
                <a:srgbClr val="EE2D00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04;p8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EE2D00"/>
            </a:solidFill>
            <a:ln>
              <a:solidFill>
                <a:srgbClr val="EE2D00"/>
              </a:solidFill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Picture 22" descr="appl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266950"/>
            <a:ext cx="345279" cy="365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9" grpId="0"/>
      <p:bldP spid="21" grpId="0" animBg="1"/>
      <p:bldP spid="22" grpId="0"/>
      <p:bldP spid="50" grpId="0"/>
      <p:bldP spid="5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304800" y="590550"/>
            <a:ext cx="3352800" cy="65881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Applications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000" y="1809750"/>
            <a:ext cx="2971800" cy="2223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0200">
              <a:lnSpc>
                <a:spcPct val="200000"/>
              </a:lnSpc>
              <a:buClr>
                <a:srgbClr val="FFFFFF"/>
              </a:buClr>
              <a:buSzPts val="1600"/>
              <a:buFont typeface="Wingdings" pitchFamily="2" charset="2"/>
              <a:buChar char="ü"/>
            </a:pPr>
            <a:r>
              <a:rPr lang="en-US" sz="1800" dirty="0">
                <a:solidFill>
                  <a:srgbClr val="FFFFFF"/>
                </a:solidFill>
                <a:latin typeface="Advent Pro"/>
                <a:sym typeface="Advent Pro"/>
              </a:rPr>
              <a:t>Object recognition</a:t>
            </a:r>
          </a:p>
          <a:p>
            <a:pPr marL="457200" lvl="0" indent="-330200">
              <a:lnSpc>
                <a:spcPct val="200000"/>
              </a:lnSpc>
              <a:buClr>
                <a:srgbClr val="FFFFFF"/>
              </a:buClr>
              <a:buSzPts val="1600"/>
              <a:buFont typeface="Wingdings" pitchFamily="2" charset="2"/>
              <a:buChar char="ü"/>
            </a:pPr>
            <a:r>
              <a:rPr lang="en-US" sz="1800" dirty="0">
                <a:solidFill>
                  <a:srgbClr val="FFFFFF"/>
                </a:solidFill>
                <a:latin typeface="Advent Pro"/>
                <a:sym typeface="Advent Pro"/>
              </a:rPr>
              <a:t>Machine translation</a:t>
            </a:r>
          </a:p>
          <a:p>
            <a:pPr marL="457200" lvl="0" indent="-330200">
              <a:lnSpc>
                <a:spcPct val="200000"/>
              </a:lnSpc>
              <a:buClr>
                <a:srgbClr val="FFFFFF"/>
              </a:buClr>
              <a:buSzPts val="1600"/>
              <a:buFont typeface="Wingdings" pitchFamily="2" charset="2"/>
              <a:buChar char="ü"/>
            </a:pPr>
            <a:r>
              <a:rPr lang="en-US" sz="1800" dirty="0">
                <a:solidFill>
                  <a:srgbClr val="FFFFFF"/>
                </a:solidFill>
                <a:latin typeface="Advent Pro"/>
                <a:sym typeface="Advent Pro"/>
              </a:rPr>
              <a:t>Recommendation system</a:t>
            </a:r>
          </a:p>
          <a:p>
            <a:pPr marL="457200" lvl="0" indent="-330200">
              <a:lnSpc>
                <a:spcPct val="200000"/>
              </a:lnSpc>
              <a:buClr>
                <a:srgbClr val="FFFFFF"/>
              </a:buClr>
              <a:buSzPts val="1600"/>
              <a:buFont typeface="Wingdings" pitchFamily="2" charset="2"/>
              <a:buChar char="ü"/>
            </a:pPr>
            <a:r>
              <a:rPr lang="en-US" sz="1800" dirty="0">
                <a:solidFill>
                  <a:srgbClr val="FFFFFF"/>
                </a:solidFill>
                <a:latin typeface="Advent Pro"/>
                <a:sym typeface="Advent Pro"/>
              </a:rPr>
              <a:t>Game playing</a:t>
            </a:r>
          </a:p>
        </p:txBody>
      </p:sp>
      <p:pic>
        <p:nvPicPr>
          <p:cNvPr id="8" name="Picture 7" descr="downloa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657351"/>
            <a:ext cx="1371600" cy="1371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9" name="Picture 8" descr="1_hYerl3LtK-hgDxqeYgmr5A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657352"/>
            <a:ext cx="1371600" cy="13715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" name="Picture 9" descr="imag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800" y="3257550"/>
            <a:ext cx="1371600" cy="1371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1" name="Picture 10" descr="m5af7m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0" y="3257550"/>
            <a:ext cx="1371600" cy="1371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grpSp>
        <p:nvGrpSpPr>
          <p:cNvPr id="12" name="Google Shape;804;p7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13" name="Google Shape;805;p74">
              <a:hlinkClick r:id="rId6" action="ppaction://hlinksldjump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4" name="Google Shape;806;p74">
              <a:hlinkClick r:id="rId6" action="ppaction://hlinksldjump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teractive Tech by Slidesgo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3342</TotalTime>
  <Words>224</Words>
  <Application>Microsoft Office PowerPoint</Application>
  <PresentationFormat>On-screen Show (16:9)</PresentationFormat>
  <Paragraphs>78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Advent Pro Medium</vt:lpstr>
      <vt:lpstr>Wingdings</vt:lpstr>
      <vt:lpstr>Bungee</vt:lpstr>
      <vt:lpstr>Advent Pro</vt:lpstr>
      <vt:lpstr>Interactive Tech by Slidesgo</vt:lpstr>
      <vt:lpstr>FUNDAMENTAL MECHANISMS IN MACHINE LEARNING</vt:lpstr>
      <vt:lpstr>PowerPoint Presentation</vt:lpstr>
      <vt:lpstr>Traditional programming</vt:lpstr>
      <vt:lpstr>WORKING PRINCIPLE</vt:lpstr>
      <vt:lpstr>Types of machine learning</vt:lpstr>
      <vt:lpstr>Supervised learning</vt:lpstr>
      <vt:lpstr>Unsupervised learning</vt:lpstr>
      <vt:lpstr>Reinforcement Learning</vt:lpstr>
      <vt:lpstr>Applications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MECHANISMS IN MACHINE LEARNING</dc:title>
  <cp:lastModifiedBy>Lyernisha Franglin</cp:lastModifiedBy>
  <cp:revision>20</cp:revision>
  <dcterms:modified xsi:type="dcterms:W3CDTF">2021-10-05T11:08:37Z</dcterms:modified>
</cp:coreProperties>
</file>